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9" r:id="rId2"/>
    <p:sldId id="331" r:id="rId3"/>
    <p:sldId id="360" r:id="rId4"/>
    <p:sldId id="361" r:id="rId5"/>
    <p:sldId id="362" r:id="rId6"/>
    <p:sldId id="363" r:id="rId7"/>
    <p:sldId id="336" r:id="rId8"/>
    <p:sldId id="349" r:id="rId9"/>
    <p:sldId id="364" r:id="rId10"/>
    <p:sldId id="365" r:id="rId11"/>
    <p:sldId id="366" r:id="rId12"/>
    <p:sldId id="344" r:id="rId13"/>
    <p:sldId id="345" r:id="rId14"/>
    <p:sldId id="350" r:id="rId15"/>
    <p:sldId id="351" r:id="rId16"/>
    <p:sldId id="352" r:id="rId17"/>
    <p:sldId id="354" r:id="rId18"/>
    <p:sldId id="355" r:id="rId19"/>
    <p:sldId id="343" r:id="rId20"/>
    <p:sldId id="337" r:id="rId21"/>
    <p:sldId id="357" r:id="rId22"/>
    <p:sldId id="358" r:id="rId23"/>
    <p:sldId id="339" r:id="rId24"/>
    <p:sldId id="340" r:id="rId25"/>
    <p:sldId id="338" r:id="rId26"/>
    <p:sldId id="341" r:id="rId27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8"/>
  </p:normalViewPr>
  <p:slideViewPr>
    <p:cSldViewPr>
      <p:cViewPr varScale="1">
        <p:scale>
          <a:sx n="85" d="100"/>
          <a:sy n="85" d="100"/>
        </p:scale>
        <p:origin x="480" y="58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lang="en-US" altLang="ko-KR" sz="3600" spc="-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spc="-5" dirty="0">
                <a:solidFill>
                  <a:schemeClr val="bg1"/>
                </a:solidFill>
                <a:latin typeface="Times New Roman"/>
                <a:cs typeface="Times New Roman"/>
              </a:rPr>
              <a:t>집중력 관리 매니저 앱</a:t>
            </a:r>
            <a:endParaRPr sz="3600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2019102624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김진환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별 동작 요약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2BF75-8B13-485C-9B0B-9A487E2A4A24}"/>
              </a:ext>
            </a:extLst>
          </p:cNvPr>
          <p:cNvSpPr txBox="1"/>
          <p:nvPr/>
        </p:nvSpPr>
        <p:spPr>
          <a:xfrm>
            <a:off x="838200" y="1449422"/>
            <a:ext cx="830580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2. Service System(Django + PythonAnywhere)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역할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데이터 중앙 저장소 및 인증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통계 </a:t>
            </a:r>
            <a:r>
              <a:rPr lang="en-US" altLang="ko-KR" sz="1600" b="1" dirty="0"/>
              <a:t>API </a:t>
            </a:r>
            <a:r>
              <a:rPr lang="ko-KR" altLang="en-US" sz="1600" b="1" dirty="0"/>
              <a:t>제공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핵심 로직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보안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TokenAuthentication</a:t>
            </a:r>
            <a:r>
              <a:rPr lang="ko-KR" altLang="en-US" sz="1600" dirty="0"/>
              <a:t>을 사용해 허가된 사용자만 데이터에 접근 가능하게 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 저장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Edge</a:t>
            </a:r>
            <a:r>
              <a:rPr lang="ko-KR" altLang="en-US" sz="1600" dirty="0"/>
              <a:t>에서 보낸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상태</a:t>
            </a:r>
            <a:r>
              <a:rPr lang="en-US" altLang="ko-KR" sz="1600" dirty="0"/>
              <a:t>, </a:t>
            </a:r>
            <a:r>
              <a:rPr lang="ko-KR" altLang="en-US" sz="1600" dirty="0"/>
              <a:t>시간 정보를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API </a:t>
            </a:r>
            <a:r>
              <a:rPr lang="ko-KR" altLang="en-US" sz="1600" b="1" dirty="0"/>
              <a:t>확장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앱에서 특정 날짜 기록을 조회하거나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집중 시간 등에 대한 필터링 기능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2206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별 동작 요약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2BF75-8B13-485C-9B0B-9A487E2A4A24}"/>
              </a:ext>
            </a:extLst>
          </p:cNvPr>
          <p:cNvSpPr txBox="1"/>
          <p:nvPr/>
        </p:nvSpPr>
        <p:spPr>
          <a:xfrm>
            <a:off x="838200" y="1449422"/>
            <a:ext cx="8305800" cy="494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3. Mobile Client System(Android App)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역할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사용자 인증 및 집중 리포트 시각화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핵심 로직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보안 로그인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앱 실행 시 </a:t>
            </a:r>
            <a:r>
              <a:rPr lang="en-US" altLang="ko-KR" sz="1600" dirty="0"/>
              <a:t>ID/PW</a:t>
            </a:r>
            <a:r>
              <a:rPr lang="ko-KR" altLang="en-US" sz="1600" dirty="0"/>
              <a:t>를 통해 서버 토큰 획득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Edge </a:t>
            </a:r>
            <a:r>
              <a:rPr lang="ko-KR" altLang="en-US" sz="1600" b="1" dirty="0"/>
              <a:t>원격 제어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앱 내 스위치 </a:t>
            </a:r>
            <a:r>
              <a:rPr lang="en-US" altLang="ko-KR" sz="1600" dirty="0"/>
              <a:t>UI</a:t>
            </a:r>
            <a:r>
              <a:rPr lang="ko-KR" altLang="en-US" sz="1600" dirty="0"/>
              <a:t>로 </a:t>
            </a:r>
            <a:r>
              <a:rPr lang="en-US" altLang="ko-KR" sz="1600" dirty="0"/>
              <a:t>PC </a:t>
            </a:r>
            <a:r>
              <a:rPr lang="ko-KR" altLang="en-US" sz="1600" dirty="0"/>
              <a:t>감시 프로그램</a:t>
            </a:r>
            <a:r>
              <a:rPr lang="en-US" altLang="ko-KR" sz="1600" dirty="0"/>
              <a:t>(detect.py) On/Off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Polling </a:t>
            </a:r>
            <a:r>
              <a:rPr lang="ko-KR" altLang="en-US" sz="1600" dirty="0"/>
              <a:t>구조</a:t>
            </a:r>
            <a:r>
              <a:rPr lang="en-US" altLang="ko-KR" sz="1600" dirty="0"/>
              <a:t>: App(</a:t>
            </a:r>
            <a:r>
              <a:rPr lang="ko-KR" altLang="en-US" sz="1600" dirty="0"/>
              <a:t>명령</a:t>
            </a:r>
            <a:r>
              <a:rPr lang="en-US" altLang="ko-KR" sz="1600" dirty="0"/>
              <a:t>) -&gt; Server(</a:t>
            </a:r>
            <a:r>
              <a:rPr lang="ko-KR" altLang="en-US" sz="1600" dirty="0"/>
              <a:t>상태 저장</a:t>
            </a:r>
            <a:r>
              <a:rPr lang="en-US" altLang="ko-KR" sz="1600" dirty="0"/>
              <a:t>) &lt;- Edge(</a:t>
            </a:r>
            <a:r>
              <a:rPr lang="ko-KR" altLang="en-US" sz="1600" dirty="0"/>
              <a:t>주기적 확인 및 실행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타임라인 뷰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서버에서 받아온 데이터를 시간 순으로 나열하되</a:t>
            </a:r>
            <a:r>
              <a:rPr lang="en-US" altLang="ko-KR" sz="1600" dirty="0"/>
              <a:t>, </a:t>
            </a:r>
            <a:r>
              <a:rPr lang="ko-KR" altLang="en-US" sz="1600" dirty="0"/>
              <a:t>상태</a:t>
            </a:r>
            <a:r>
              <a:rPr lang="en-US" altLang="ko-KR" sz="1600" dirty="0"/>
              <a:t>(Focus, Distracted, Away)</a:t>
            </a:r>
            <a:r>
              <a:rPr lang="ko-KR" altLang="en-US" sz="1600" dirty="0"/>
              <a:t>에 따라 색상을 다르게 표시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통계 대시보드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“</a:t>
            </a:r>
            <a:r>
              <a:rPr lang="ko-KR" altLang="en-US" sz="1600" dirty="0"/>
              <a:t>오늘 총 집중 시간</a:t>
            </a:r>
            <a:r>
              <a:rPr lang="en-US" altLang="ko-KR" sz="1600" dirty="0"/>
              <a:t>”, “</a:t>
            </a:r>
            <a:r>
              <a:rPr lang="ko-KR" altLang="en-US" sz="1600" dirty="0"/>
              <a:t>휴대폰 사용 횟수</a:t>
            </a:r>
            <a:r>
              <a:rPr lang="en-US" altLang="ko-KR" sz="1600" dirty="0"/>
              <a:t>” </a:t>
            </a:r>
            <a:r>
              <a:rPr lang="ko-KR" altLang="en-US" sz="1600" dirty="0"/>
              <a:t>등을 계산하여 보여줌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14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2335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83515" indent="-1714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YOLOv5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사전 훈련 모델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(yolov5s.pt)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로드해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실시간 객체 탐지를 수행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8758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83515" indent="-17145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--classes 0 67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옵션으로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Person(0)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과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Cell Phone(67)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만 필터링해 검출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17475" indent="-171450">
              <a:spcBef>
                <a:spcPts val="1440"/>
              </a:spcBef>
              <a:buFont typeface="Arial" panose="020B0604020202020204" pitchFamily="34" charset="0"/>
              <a:buChar char="•"/>
              <a:tabLst>
                <a:tab pos="690880" algn="l"/>
                <a:tab pos="691515" algn="l"/>
              </a:tabLst>
            </a:pPr>
            <a:endParaRPr lang="en-US" altLang="ko-KR" sz="45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3555237"/>
            <a:ext cx="4309110" cy="1238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ChangeDetection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클래스가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Person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과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Cell Phone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감지 여부로 상태를 판단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7568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상태 변경 시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ChangeDetection.send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메서드가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api_root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/Post/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엔드포인트로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이미지와 상태 정보를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요청으로 전송</a:t>
            </a:r>
            <a:r>
              <a:rPr lang="en-US" altLang="ko-KR" sz="1200" spc="-5" dirty="0">
                <a:latin typeface="+mn-ea"/>
                <a:cs typeface="Malgun Gothic"/>
              </a:rPr>
              <a:t>classes 0 67 </a:t>
            </a:r>
            <a:r>
              <a:rPr lang="ko-KR" altLang="en-US" sz="1200" spc="-5" dirty="0">
                <a:latin typeface="+mn-ea"/>
                <a:cs typeface="Malgun Gothic"/>
              </a:rPr>
              <a:t>옵션으로 </a:t>
            </a:r>
            <a:r>
              <a:rPr lang="en-US" altLang="ko-KR" sz="1200" spc="-5" dirty="0">
                <a:latin typeface="+mn-ea"/>
                <a:cs typeface="Malgun Gothic"/>
              </a:rPr>
              <a:t>Person(0)</a:t>
            </a:r>
            <a:r>
              <a:rPr lang="ko-KR" altLang="en-US" sz="1200" spc="-5" dirty="0">
                <a:latin typeface="+mn-ea"/>
                <a:cs typeface="Malgun Gothic"/>
              </a:rPr>
              <a:t>과 </a:t>
            </a:r>
            <a:r>
              <a:rPr lang="en-US" altLang="ko-KR" sz="1200" spc="-5" dirty="0">
                <a:latin typeface="+mn-ea"/>
                <a:cs typeface="Malgun Gothic"/>
              </a:rPr>
              <a:t>Cell Phone(67)</a:t>
            </a:r>
            <a:r>
              <a:rPr lang="ko-KR" altLang="en-US" sz="1200" spc="-5" dirty="0">
                <a:latin typeface="+mn-ea"/>
                <a:cs typeface="Malgun Gothic"/>
              </a:rPr>
              <a:t>만 필터링해 검출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51A689-7E3A-400B-A7F5-5B1A7F2A2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1888638"/>
            <a:ext cx="3962400" cy="1540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423CF-1571-4C1E-8B83-80ADDBAA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982527"/>
            <a:ext cx="2288664" cy="1673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5CCEDE-E140-4234-9A8C-177A0AF9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297893"/>
            <a:ext cx="1723128" cy="2177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76F71C-1B70-430D-906E-5D9388961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851301"/>
            <a:ext cx="3806927" cy="18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20802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서버 상태 </a:t>
            </a:r>
            <a:r>
              <a:rPr lang="ko-KR" altLang="en-US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폴링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launcher.py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get_server_status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함수가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3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초마다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/status/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엔드포인트를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호출해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is_running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상태를 확인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D31C6A6-1257-4A2C-B1E2-DE650CA9C4AD}"/>
              </a:ext>
            </a:extLst>
          </p:cNvPr>
          <p:cNvSpPr txBox="1">
            <a:spLocks/>
          </p:cNvSpPr>
          <p:nvPr/>
        </p:nvSpPr>
        <p:spPr>
          <a:xfrm>
            <a:off x="5105400" y="1143000"/>
            <a:ext cx="4309110" cy="10413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1-6. detect.py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생명주기 관리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launcher.py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main()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함수가 서버 상태에 따라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detect.py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를 자동 실행하거나 종료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is_running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=True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일 때 실행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False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일 때 종료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A65280-3A9C-423E-B03B-AF336945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96" y="1981210"/>
            <a:ext cx="2562225" cy="561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6C7BD5-3243-48B1-8F16-98BC2B73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26" y="2770641"/>
            <a:ext cx="4097414" cy="1544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61D5A7-73D6-42A3-BC67-F78CBDEFF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1" y="2354605"/>
            <a:ext cx="4360729" cy="13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3869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83515" indent="-1714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Django REST Framework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Token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인증을 사용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D31C6A6-1257-4A2C-B1E2-DE650CA9C4AD}"/>
              </a:ext>
            </a:extLst>
          </p:cNvPr>
          <p:cNvSpPr txBox="1">
            <a:spLocks/>
          </p:cNvSpPr>
          <p:nvPr/>
        </p:nvSpPr>
        <p:spPr>
          <a:xfrm>
            <a:off x="5105400" y="1143000"/>
            <a:ext cx="4309110" cy="936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모델로 이미지와 상태 정보를 저장하며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Django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관리자 페이지와 웹 페이지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post_list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post_detail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에서 조회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관리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9C8CCC0-0173-4E6D-A9F7-721DCAF06E85}"/>
              </a:ext>
            </a:extLst>
          </p:cNvPr>
          <p:cNvSpPr txBox="1">
            <a:spLocks/>
          </p:cNvSpPr>
          <p:nvPr/>
        </p:nvSpPr>
        <p:spPr>
          <a:xfrm>
            <a:off x="495300" y="3732735"/>
            <a:ext cx="4309110" cy="720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 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api_root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/Post/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엔드포인트를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제공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POST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새 게시물을 생성하고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PostSerializer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직렬화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53691DF-5E3C-44F2-BC7F-EA14DA3CD1A9}"/>
              </a:ext>
            </a:extLst>
          </p:cNvPr>
          <p:cNvSpPr txBox="1">
            <a:spLocks/>
          </p:cNvSpPr>
          <p:nvPr/>
        </p:nvSpPr>
        <p:spPr>
          <a:xfrm>
            <a:off x="5074553" y="3732735"/>
            <a:ext cx="4309110" cy="1423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상태 변경 시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ChangeDetection.send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메서드가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api_root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/Post/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엔드포인트로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이미지와 상태 정보를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요청으로 전송</a:t>
            </a:r>
            <a:endParaRPr lang="en-US" altLang="ko-KR" sz="1200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E1C53-8769-4FFB-96C7-6575BFBE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961" y="2304489"/>
            <a:ext cx="1905000" cy="957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DBDD6C-D107-4832-A8DA-88251B51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82" y="2049092"/>
            <a:ext cx="2957979" cy="16836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BDDFDC-26B3-45EE-9FAA-C42D0543F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15341"/>
            <a:ext cx="3124200" cy="198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E1ABA3-34F6-4170-97E1-A29436DF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083" y="1585741"/>
            <a:ext cx="2638927" cy="198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96DBE4-3C92-43E7-9824-1F2B17E1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744680"/>
            <a:ext cx="3657600" cy="19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9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0537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시스템 원격 제어 모델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SystemControl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모델이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Singleton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패턴으로 시스템 실행 상태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is_running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관리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get_instance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로 단일 인스턴스를 보장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D31C6A6-1257-4A2C-B1E2-DE650CA9C4AD}"/>
              </a:ext>
            </a:extLst>
          </p:cNvPr>
          <p:cNvSpPr txBox="1">
            <a:spLocks/>
          </p:cNvSpPr>
          <p:nvPr/>
        </p:nvSpPr>
        <p:spPr>
          <a:xfrm>
            <a:off x="5105400" y="1143000"/>
            <a:ext cx="4309110" cy="78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시스템 상태 조회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/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변경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API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status_view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함수가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/status/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엔드포인트를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제공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GET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으로 현재 상태를 조회하고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POST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command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파라미터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(START/STOP)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상태를 변경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kumimoji="1" lang="ko-KR" altLang="en-US" sz="800" kern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9C8CCC0-0173-4E6D-A9F7-721DCAF06E85}"/>
              </a:ext>
            </a:extLst>
          </p:cNvPr>
          <p:cNvSpPr txBox="1">
            <a:spLocks/>
          </p:cNvSpPr>
          <p:nvPr/>
        </p:nvSpPr>
        <p:spPr>
          <a:xfrm>
            <a:off x="5117690" y="3606731"/>
            <a:ext cx="4309110" cy="720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2-7.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통계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API</a:t>
            </a: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api_root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/Post/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엔드포인트를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제공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POST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새 게시물을 생성하고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PostSerializer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직렬화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6B749C-50C8-4224-A63C-DBE70475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" y="1961358"/>
            <a:ext cx="4315544" cy="16502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B900B0-783B-4837-A19B-015D9CBA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733800"/>
            <a:ext cx="4144392" cy="1650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063412-539F-4D3A-8590-FE36E900B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575" y="1974776"/>
            <a:ext cx="1751625" cy="1501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D661BF-0603-4077-9DAE-D0806371C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42" y="4327441"/>
            <a:ext cx="2343858" cy="24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0537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RecyclerView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ImageAdapter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사용해 서버에서 받은 이미지 목록을 스크롤 가능한 리스트로 표시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각 항목에는 이미지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상태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(Focus/Distracted/Away),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날짜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시간이 표시됨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D31C6A6-1257-4A2C-B1E2-DE650CA9C4AD}"/>
              </a:ext>
            </a:extLst>
          </p:cNvPr>
          <p:cNvSpPr txBox="1">
            <a:spLocks/>
          </p:cNvSpPr>
          <p:nvPr/>
        </p:nvSpPr>
        <p:spPr>
          <a:xfrm>
            <a:off x="5105400" y="1143000"/>
            <a:ext cx="4309110" cy="997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Restfull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CloadImage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AsyncTask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가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api_root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/Post/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엔드포인트에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GET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요청을 보내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목록을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받아옴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페이지네이션을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처리해 모든 페이지를 순회하며 데이터를 수집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kumimoji="1" lang="ko-KR" altLang="en-US" sz="800" kern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9C8CCC0-0173-4E6D-A9F7-721DCAF06E85}"/>
              </a:ext>
            </a:extLst>
          </p:cNvPr>
          <p:cNvSpPr txBox="1">
            <a:spLocks/>
          </p:cNvSpPr>
          <p:nvPr/>
        </p:nvSpPr>
        <p:spPr>
          <a:xfrm>
            <a:off x="3276600" y="3733800"/>
            <a:ext cx="4309110" cy="1182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메인 화면에 시스템 제어 스위치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통계 대시보드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날짜 필터 버튼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이미지 목록이 통합된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UI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를 제공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사용자는 시스템 제어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통계 확인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날짜별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필터링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이미지 조회를 한 화면에서 수행할 수 있음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kumimoji="1" lang="ko-KR" altLang="en-US" sz="8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B9361-7A86-4C4C-95A2-DF804657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2048376"/>
            <a:ext cx="2438400" cy="38808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B7C5B9-31EA-41DA-80AA-DF6917E7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61" y="2173299"/>
            <a:ext cx="3405188" cy="1413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CDDCB7-648C-4C74-AD8C-B77E35A27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84" y="3712749"/>
            <a:ext cx="1828800" cy="31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3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0537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서버 상태 확인 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앱 시작 시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checkSystemStatus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함수가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CheckStatusTask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실행해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/status/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엔드포인트에서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현재 시스템 상태를 조회하고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시스템 제어 스위치의 상태를 자동으로 업데이트함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D31C6A6-1257-4A2C-B1E2-DE650CA9C4AD}"/>
              </a:ext>
            </a:extLst>
          </p:cNvPr>
          <p:cNvSpPr txBox="1">
            <a:spLocks/>
          </p:cNvSpPr>
          <p:nvPr/>
        </p:nvSpPr>
        <p:spPr>
          <a:xfrm>
            <a:off x="5105400" y="1143000"/>
            <a:ext cx="4309110" cy="966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시스템 원격 제어 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시스템 제어 스위치를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토글하면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ControlSystemTask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가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/status/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엔드포인트에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요청을 보내 시스템을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START/STOP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제어함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성공 시 토스트 메시지를 표시하고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실패 시 스위치를 원래 상태로 되돌림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kumimoji="1" lang="ko-KR" altLang="en-US" sz="800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75FE2-2926-423A-8D1C-371D305A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4" y="2133252"/>
            <a:ext cx="4982196" cy="1931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171EE-414E-45A5-9564-BBD3D9E1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4" y="4191000"/>
            <a:ext cx="4982196" cy="1931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E8CFFB-58CA-4EF1-81DB-CF2D535F5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7" y="2238272"/>
            <a:ext cx="4053496" cy="16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6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9C8CCC0-0173-4E6D-A9F7-721DCAF06E85}"/>
              </a:ext>
            </a:extLst>
          </p:cNvPr>
          <p:cNvSpPr txBox="1">
            <a:spLocks/>
          </p:cNvSpPr>
          <p:nvPr/>
        </p:nvSpPr>
        <p:spPr>
          <a:xfrm>
            <a:off x="495300" y="1295400"/>
            <a:ext cx="4309110" cy="966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3-6.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날짜 필터링 기능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"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오늘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", "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주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", "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월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", "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전체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"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버튼으로 빠른 필터링을 하거나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커스텀 필터 버튼으로 시작일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종료일을 선택해 특정 기간의 데이터만 표시합니다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applyDateFilter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함수가 필터를 적용하고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RecyclerView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를 업데이트함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kumimoji="1" lang="ko-KR" altLang="en-US" sz="800" kern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53691DF-5E3C-44F2-BC7F-EA14DA3CD1A9}"/>
              </a:ext>
            </a:extLst>
          </p:cNvPr>
          <p:cNvSpPr txBox="1">
            <a:spLocks/>
          </p:cNvSpPr>
          <p:nvPr/>
        </p:nvSpPr>
        <p:spPr>
          <a:xfrm>
            <a:off x="5105400" y="1295400"/>
            <a:ext cx="4309110" cy="1090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통계 대시보드 기능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updateDashboard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함수가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필터링된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데이터를 분석해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Focus/Distracted/Away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횟수와 집중시간 비율을 계산하고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대시보드 카드에 실시간으로 표시함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필터가 적용되면 해당 기간의 통계를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없으면 오늘 날짜 기준 통계를 표시함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3D2B3-850C-4E77-AD6D-82BF9FB0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543051"/>
            <a:ext cx="3562847" cy="885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5E75E2-B7D7-480E-8A25-388B793A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86" y="3550550"/>
            <a:ext cx="1371354" cy="2677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92CCB-E06C-4A84-B10D-F262EA96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535030"/>
            <a:ext cx="3495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39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44890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Edge System: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2000" spc="-5" dirty="0" err="1">
                <a:latin typeface="+mn-ea"/>
                <a:cs typeface="Malgun Gothic"/>
              </a:rPr>
              <a:t>폴링</a:t>
            </a:r>
            <a:r>
              <a:rPr lang="ko-KR" altLang="en-US" sz="2000" spc="-5" dirty="0">
                <a:latin typeface="+mn-ea"/>
                <a:cs typeface="Malgun Gothic"/>
              </a:rPr>
              <a:t> 기반 생명주기 관리로 서버와의 통신 오류에 대응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2000" spc="-5" dirty="0">
                <a:latin typeface="+mn-ea"/>
                <a:cs typeface="Malgun Gothic"/>
              </a:rPr>
              <a:t>상태 변경 시에만 전송해 네트워크 트래픽 최소화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2000" spc="-5" dirty="0">
                <a:latin typeface="+mn-ea"/>
                <a:cs typeface="Malgun Gothic"/>
              </a:rPr>
              <a:t>이미지 리사이즈</a:t>
            </a:r>
            <a:r>
              <a:rPr lang="en-US" altLang="ko-KR" sz="2000" spc="-5" dirty="0">
                <a:latin typeface="+mn-ea"/>
                <a:cs typeface="Malgun Gothic"/>
              </a:rPr>
              <a:t>(320x240)</a:t>
            </a:r>
            <a:r>
              <a:rPr lang="ko-KR" altLang="en-US" sz="2000" spc="-5" dirty="0">
                <a:latin typeface="+mn-ea"/>
                <a:cs typeface="Malgun Gothic"/>
              </a:rPr>
              <a:t>로 전송 데이터 크기 최적화</a:t>
            </a:r>
            <a:endParaRPr lang="en-US" altLang="ko-KR" sz="20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20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Service System: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2000" spc="-5" dirty="0">
                <a:latin typeface="+mn-ea"/>
                <a:cs typeface="Malgun Gothic"/>
              </a:rPr>
              <a:t>Singleton </a:t>
            </a:r>
            <a:r>
              <a:rPr lang="ko-KR" altLang="en-US" sz="2000" spc="-5" dirty="0">
                <a:latin typeface="+mn-ea"/>
                <a:cs typeface="Malgun Gothic"/>
              </a:rPr>
              <a:t>패턴의 </a:t>
            </a:r>
            <a:r>
              <a:rPr lang="en-US" altLang="ko-KR" sz="2000" spc="-5" dirty="0" err="1">
                <a:latin typeface="+mn-ea"/>
                <a:cs typeface="Malgun Gothic"/>
              </a:rPr>
              <a:t>SystemControl</a:t>
            </a:r>
            <a:r>
              <a:rPr lang="ko-KR" altLang="en-US" sz="2000" spc="-5" dirty="0">
                <a:latin typeface="+mn-ea"/>
                <a:cs typeface="Malgun Gothic"/>
              </a:rPr>
              <a:t>로 시스템 상태 일관성 보장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2000" spc="-5" dirty="0" err="1">
                <a:latin typeface="+mn-ea"/>
                <a:cs typeface="Malgun Gothic"/>
              </a:rPr>
              <a:t>페이지네이션으로</a:t>
            </a:r>
            <a:r>
              <a:rPr lang="ko-KR" altLang="en-US" sz="2000" spc="-5" dirty="0">
                <a:latin typeface="+mn-ea"/>
                <a:cs typeface="Malgun Gothic"/>
              </a:rPr>
              <a:t> 대량 데이터 효율적 제공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2000" spc="-5" dirty="0">
                <a:latin typeface="+mn-ea"/>
                <a:cs typeface="Malgun Gothic"/>
              </a:rPr>
              <a:t>Token </a:t>
            </a:r>
            <a:r>
              <a:rPr lang="ko-KR" altLang="en-US" sz="2000" spc="-5" dirty="0">
                <a:latin typeface="+mn-ea"/>
                <a:cs typeface="Malgun Gothic"/>
              </a:rPr>
              <a:t>인증으로 보안 강화</a:t>
            </a:r>
            <a:endParaRPr lang="en-US" altLang="ko-KR" sz="20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20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Client System: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2000" spc="-5" dirty="0">
                <a:latin typeface="+mn-ea"/>
                <a:cs typeface="Malgun Gothic"/>
              </a:rPr>
              <a:t>비동기 처리</a:t>
            </a:r>
            <a:r>
              <a:rPr lang="en-US" altLang="ko-KR" sz="2000" spc="-5" dirty="0">
                <a:latin typeface="+mn-ea"/>
                <a:cs typeface="Malgun Gothic"/>
              </a:rPr>
              <a:t>(</a:t>
            </a:r>
            <a:r>
              <a:rPr lang="en-US" altLang="ko-KR" sz="2000" spc="-5" dirty="0" err="1">
                <a:latin typeface="+mn-ea"/>
                <a:cs typeface="Malgun Gothic"/>
              </a:rPr>
              <a:t>AsyncTask</a:t>
            </a:r>
            <a:r>
              <a:rPr lang="en-US" altLang="ko-KR" sz="2000" spc="-5" dirty="0">
                <a:latin typeface="+mn-ea"/>
                <a:cs typeface="Malgun Gothic"/>
              </a:rPr>
              <a:t>)</a:t>
            </a:r>
            <a:r>
              <a:rPr lang="ko-KR" altLang="en-US" sz="2000" spc="-5" dirty="0">
                <a:latin typeface="+mn-ea"/>
                <a:cs typeface="Malgun Gothic"/>
              </a:rPr>
              <a:t>로 </a:t>
            </a:r>
            <a:r>
              <a:rPr lang="en-US" altLang="ko-KR" sz="2000" spc="-5" dirty="0">
                <a:latin typeface="+mn-ea"/>
                <a:cs typeface="Malgun Gothic"/>
              </a:rPr>
              <a:t>UI </a:t>
            </a:r>
            <a:r>
              <a:rPr lang="ko-KR" altLang="en-US" sz="2000" spc="-5" dirty="0">
                <a:latin typeface="+mn-ea"/>
                <a:cs typeface="Malgun Gothic"/>
              </a:rPr>
              <a:t>블로킹 방지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2000" spc="-5" dirty="0">
                <a:latin typeface="+mn-ea"/>
                <a:cs typeface="Malgun Gothic"/>
              </a:rPr>
              <a:t>Pull-to-Refresh</a:t>
            </a:r>
            <a:r>
              <a:rPr lang="ko-KR" altLang="en-US" sz="2000" spc="-5" dirty="0">
                <a:latin typeface="+mn-ea"/>
                <a:cs typeface="Malgun Gothic"/>
              </a:rPr>
              <a:t>로 사용자 경험 개선</a:t>
            </a: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2000" spc="-5" dirty="0">
                <a:latin typeface="+mn-ea"/>
                <a:cs typeface="Malgun Gothic"/>
              </a:rPr>
              <a:t>필터링과 통계 대시보드로 데이터 분석 용이</a:t>
            </a:r>
            <a:endParaRPr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59A56-384F-44B1-A205-16942734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52" y="1447800"/>
            <a:ext cx="2159108" cy="381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CA34C-B6B0-423F-80A1-81493B91BF5B}"/>
              </a:ext>
            </a:extLst>
          </p:cNvPr>
          <p:cNvSpPr txBox="1"/>
          <p:nvPr/>
        </p:nvSpPr>
        <p:spPr>
          <a:xfrm>
            <a:off x="823201" y="5507182"/>
            <a:ext cx="1705610" cy="369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앱 초기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ADE2A2-7164-4C30-9450-E7389E58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303" y="1419726"/>
            <a:ext cx="2362200" cy="384719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DA0587-18A6-447B-98CE-FBE89B11E5E7}"/>
              </a:ext>
            </a:extLst>
          </p:cNvPr>
          <p:cNvCxnSpPr/>
          <p:nvPr/>
        </p:nvCxnSpPr>
        <p:spPr>
          <a:xfrm>
            <a:off x="2882452" y="3200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87462F-801E-4F41-9C3D-C569F090FD12}"/>
              </a:ext>
            </a:extLst>
          </p:cNvPr>
          <p:cNvSpPr txBox="1"/>
          <p:nvPr/>
        </p:nvSpPr>
        <p:spPr>
          <a:xfrm>
            <a:off x="4101651" y="5507182"/>
            <a:ext cx="233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</a:t>
            </a:r>
            <a:r>
              <a:rPr lang="ko-KR" altLang="en-US" dirty="0"/>
              <a:t>실행 시작</a:t>
            </a:r>
            <a:endParaRPr lang="en-US" altLang="ko-KR" dirty="0"/>
          </a:p>
          <a:p>
            <a:r>
              <a:rPr lang="en-US" altLang="ko-KR" dirty="0"/>
              <a:t>Toast</a:t>
            </a:r>
            <a:r>
              <a:rPr lang="ko-KR" altLang="en-US" dirty="0"/>
              <a:t>로 시작됨 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CA3C42-946B-49C9-88AB-DC09088E41DC}"/>
              </a:ext>
            </a:extLst>
          </p:cNvPr>
          <p:cNvCxnSpPr/>
          <p:nvPr/>
        </p:nvCxnSpPr>
        <p:spPr>
          <a:xfrm>
            <a:off x="6436494" y="3200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1087F80-9E2D-4347-BABA-D8D364BB6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507" y="1447800"/>
            <a:ext cx="2159108" cy="3860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DBBB-E266-4A68-9781-2CAB67DA0A65}"/>
              </a:ext>
            </a:extLst>
          </p:cNvPr>
          <p:cNvSpPr txBox="1"/>
          <p:nvPr/>
        </p:nvSpPr>
        <p:spPr>
          <a:xfrm>
            <a:off x="7360025" y="5507182"/>
            <a:ext cx="233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</a:t>
            </a:r>
            <a:r>
              <a:rPr lang="ko-KR" altLang="en-US" dirty="0"/>
              <a:t>실행 시작</a:t>
            </a:r>
            <a:endParaRPr lang="en-US" altLang="ko-KR" dirty="0"/>
          </a:p>
          <a:p>
            <a:r>
              <a:rPr lang="en-US" altLang="ko-KR" dirty="0"/>
              <a:t>Toast</a:t>
            </a:r>
            <a:r>
              <a:rPr lang="ko-KR" altLang="en-US" dirty="0"/>
              <a:t>로 시작됨 확인</a:t>
            </a: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59A56-384F-44B1-A205-169427349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2" y="1576587"/>
            <a:ext cx="2159108" cy="356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CA34C-B6B0-423F-80A1-81493B91BF5B}"/>
              </a:ext>
            </a:extLst>
          </p:cNvPr>
          <p:cNvSpPr txBox="1"/>
          <p:nvPr/>
        </p:nvSpPr>
        <p:spPr>
          <a:xfrm>
            <a:off x="823201" y="5507182"/>
            <a:ext cx="170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후</a:t>
            </a:r>
            <a:endParaRPr lang="en-US" altLang="ko-KR" dirty="0"/>
          </a:p>
          <a:p>
            <a:r>
              <a:rPr lang="en-US" altLang="ko-KR" dirty="0"/>
              <a:t>Detect </a:t>
            </a:r>
            <a:r>
              <a:rPr lang="ko-KR" altLang="en-US" dirty="0"/>
              <a:t>종료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ADE2A2-7164-4C30-9450-E7389E58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70" y="1419726"/>
            <a:ext cx="2228466" cy="384719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DA0587-18A6-447B-98CE-FBE89B11E5E7}"/>
              </a:ext>
            </a:extLst>
          </p:cNvPr>
          <p:cNvCxnSpPr/>
          <p:nvPr/>
        </p:nvCxnSpPr>
        <p:spPr>
          <a:xfrm>
            <a:off x="2882452" y="3200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87462F-801E-4F41-9C3D-C569F090FD12}"/>
              </a:ext>
            </a:extLst>
          </p:cNvPr>
          <p:cNvSpPr txBox="1"/>
          <p:nvPr/>
        </p:nvSpPr>
        <p:spPr>
          <a:xfrm>
            <a:off x="4101651" y="5507182"/>
            <a:ext cx="233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버튼 클릭 시</a:t>
            </a:r>
            <a:endParaRPr lang="en-US" altLang="ko-KR" dirty="0"/>
          </a:p>
          <a:p>
            <a:r>
              <a:rPr lang="ko-KR" altLang="en-US" dirty="0"/>
              <a:t>데이터 불러옴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CA3C42-946B-49C9-88AB-DC09088E41DC}"/>
              </a:ext>
            </a:extLst>
          </p:cNvPr>
          <p:cNvCxnSpPr/>
          <p:nvPr/>
        </p:nvCxnSpPr>
        <p:spPr>
          <a:xfrm>
            <a:off x="6436494" y="3200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1087F80-9E2D-4347-BABA-D8D364BB6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10" y="1447800"/>
            <a:ext cx="2148301" cy="3860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DDBBB-E266-4A68-9781-2CAB67DA0A65}"/>
              </a:ext>
            </a:extLst>
          </p:cNvPr>
          <p:cNvSpPr txBox="1"/>
          <p:nvPr/>
        </p:nvSpPr>
        <p:spPr>
          <a:xfrm>
            <a:off x="7360025" y="5507182"/>
            <a:ext cx="233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완료 시</a:t>
            </a:r>
            <a:endParaRPr lang="en-US" altLang="ko-KR" dirty="0"/>
          </a:p>
          <a:p>
            <a:r>
              <a:rPr lang="ko-KR" altLang="en-US" dirty="0"/>
              <a:t>대시보드 및 </a:t>
            </a:r>
            <a:endParaRPr lang="en-US" altLang="ko-KR" dirty="0"/>
          </a:p>
          <a:p>
            <a:r>
              <a:rPr lang="ko-KR" altLang="en-US" dirty="0"/>
              <a:t>활동기록 조회 완료</a:t>
            </a:r>
          </a:p>
        </p:txBody>
      </p:sp>
    </p:spTree>
    <p:extLst>
      <p:ext uri="{BB962C8B-B14F-4D97-AF65-F5344CB8AC3E}">
        <p14:creationId xmlns:p14="http://schemas.microsoft.com/office/powerpoint/2010/main" val="59784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59A56-384F-44B1-A205-169427349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76587"/>
            <a:ext cx="1959710" cy="356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CA34C-B6B0-423F-80A1-81493B91BF5B}"/>
              </a:ext>
            </a:extLst>
          </p:cNvPr>
          <p:cNvSpPr txBox="1"/>
          <p:nvPr/>
        </p:nvSpPr>
        <p:spPr>
          <a:xfrm>
            <a:off x="2336849" y="5507182"/>
            <a:ext cx="2090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기간 필터 변경 시</a:t>
            </a:r>
            <a:endParaRPr lang="en-US" altLang="ko-KR" dirty="0"/>
          </a:p>
          <a:p>
            <a:r>
              <a:rPr lang="ko-KR" altLang="en-US" dirty="0"/>
              <a:t>조회되는 데이터 변경됨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ADE2A2-7164-4C30-9450-E7389E58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30" y="1419726"/>
            <a:ext cx="2118244" cy="384719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DA0587-18A6-447B-98CE-FBE89B11E5E7}"/>
              </a:ext>
            </a:extLst>
          </p:cNvPr>
          <p:cNvCxnSpPr/>
          <p:nvPr/>
        </p:nvCxnSpPr>
        <p:spPr>
          <a:xfrm>
            <a:off x="4396101" y="3200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87462F-801E-4F41-9C3D-C569F090FD12}"/>
              </a:ext>
            </a:extLst>
          </p:cNvPr>
          <p:cNvSpPr txBox="1"/>
          <p:nvPr/>
        </p:nvSpPr>
        <p:spPr>
          <a:xfrm>
            <a:off x="5615300" y="5507182"/>
            <a:ext cx="233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활동 기록의 </a:t>
            </a:r>
            <a:r>
              <a:rPr lang="en-US" altLang="ko-KR" dirty="0"/>
              <a:t>Post </a:t>
            </a:r>
            <a:r>
              <a:rPr lang="ko-KR" altLang="en-US" dirty="0"/>
              <a:t>클릭 시 기록에 대한 사진을 확대조회</a:t>
            </a:r>
          </a:p>
        </p:txBody>
      </p:sp>
    </p:spTree>
    <p:extLst>
      <p:ext uri="{BB962C8B-B14F-4D97-AF65-F5344CB8AC3E}">
        <p14:creationId xmlns:p14="http://schemas.microsoft.com/office/powerpoint/2010/main" val="652681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600200"/>
            <a:ext cx="8080375" cy="3465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활동기록 상세조회 </a:t>
            </a:r>
            <a:r>
              <a:rPr lang="ko-KR" altLang="en-US" spc="-5" dirty="0" err="1">
                <a:solidFill>
                  <a:srgbClr val="558ED5"/>
                </a:solidFill>
                <a:latin typeface="+mn-ea"/>
                <a:cs typeface="Malgun Gothic"/>
              </a:rPr>
              <a:t>모달에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삭제 버튼이 없어 삭제 기능을 사용할 수 없음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600" spc="-5" dirty="0">
                <a:latin typeface="+mn-ea"/>
                <a:cs typeface="Malgun Gothic"/>
              </a:rPr>
              <a:t>해결</a:t>
            </a:r>
            <a:r>
              <a:rPr lang="en-US" altLang="ko-KR" sz="1600" spc="-5" dirty="0">
                <a:latin typeface="+mn-ea"/>
                <a:cs typeface="Malgun Gothic"/>
              </a:rPr>
              <a:t>: </a:t>
            </a:r>
            <a:r>
              <a:rPr lang="ko-KR" altLang="en-US" sz="1600" spc="-5" dirty="0" err="1">
                <a:latin typeface="+mn-ea"/>
                <a:cs typeface="Malgun Gothic"/>
              </a:rPr>
              <a:t>모달</a:t>
            </a:r>
            <a:r>
              <a:rPr lang="ko-KR" altLang="en-US" sz="1600" spc="-5" dirty="0"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latin typeface="+mn-ea"/>
                <a:cs typeface="Malgun Gothic"/>
              </a:rPr>
              <a:t>HTML</a:t>
            </a:r>
            <a:r>
              <a:rPr lang="ko-KR" altLang="en-US" sz="1600" spc="-5" dirty="0">
                <a:latin typeface="+mn-ea"/>
                <a:cs typeface="Malgun Gothic"/>
              </a:rPr>
              <a:t>에 삭제 버튼 추가 및 스타일링 적용</a:t>
            </a:r>
            <a:endParaRPr lang="en-US" altLang="ko-KR" sz="16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삭제 버튼 클릭 시 아무 동작도 하지 않고 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Network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탭에 요청이 발생하지 않음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600" spc="-5" dirty="0">
                <a:latin typeface="+mn-ea"/>
                <a:cs typeface="Malgun Gothic"/>
              </a:rPr>
              <a:t>해결</a:t>
            </a:r>
            <a:r>
              <a:rPr lang="en-US" altLang="ko-KR" sz="1600" spc="-5" dirty="0">
                <a:latin typeface="+mn-ea"/>
                <a:cs typeface="Malgun Gothic"/>
              </a:rPr>
              <a:t>: </a:t>
            </a:r>
            <a:r>
              <a:rPr lang="ko-KR" altLang="en-US" sz="1600" spc="-5" dirty="0">
                <a:latin typeface="+mn-ea"/>
                <a:cs typeface="Malgun Gothic"/>
              </a:rPr>
              <a:t>이벤트 위임 적용 및 이벤트 전파 방지</a:t>
            </a:r>
            <a:r>
              <a:rPr lang="en-US" altLang="ko-KR" sz="1600" spc="-5" dirty="0">
                <a:latin typeface="+mn-ea"/>
                <a:cs typeface="Malgun Gothic"/>
              </a:rPr>
              <a:t>(</a:t>
            </a:r>
            <a:r>
              <a:rPr lang="en-US" altLang="ko-KR" sz="1600" spc="-5" dirty="0" err="1">
                <a:latin typeface="+mn-ea"/>
                <a:cs typeface="Malgun Gothic"/>
              </a:rPr>
              <a:t>stopPropagation</a:t>
            </a:r>
            <a:r>
              <a:rPr lang="en-US" altLang="ko-KR" sz="1600" spc="-5" dirty="0">
                <a:latin typeface="+mn-ea"/>
                <a:cs typeface="Malgun Gothic"/>
              </a:rPr>
              <a:t>) </a:t>
            </a:r>
            <a:r>
              <a:rPr lang="ko-KR" altLang="en-US" sz="1600" spc="-5" dirty="0">
                <a:latin typeface="+mn-ea"/>
                <a:cs typeface="Malgun Gothic"/>
              </a:rPr>
              <a:t>처리</a:t>
            </a:r>
            <a:endParaRPr lang="en-US" altLang="ko-KR" sz="16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JavaScript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스크립트 실행 여부 확인 불가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디버깅 어려움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600" spc="-5" dirty="0">
                <a:latin typeface="+mn-ea"/>
                <a:cs typeface="Malgun Gothic"/>
              </a:rPr>
              <a:t>해결</a:t>
            </a:r>
            <a:r>
              <a:rPr lang="en-US" altLang="ko-KR" sz="1600" spc="-5" dirty="0">
                <a:latin typeface="+mn-ea"/>
                <a:cs typeface="Malgun Gothic"/>
              </a:rPr>
              <a:t>: </a:t>
            </a:r>
            <a:r>
              <a:rPr lang="ko-KR" altLang="en-US" sz="1600" spc="-5" dirty="0">
                <a:latin typeface="+mn-ea"/>
                <a:cs typeface="Malgun Gothic"/>
              </a:rPr>
              <a:t>스크립트 시작 부분과 주요 지점에 </a:t>
            </a:r>
            <a:r>
              <a:rPr lang="en-US" altLang="ko-KR" sz="1600" spc="-5" dirty="0">
                <a:latin typeface="+mn-ea"/>
                <a:cs typeface="Malgun Gothic"/>
              </a:rPr>
              <a:t>console.log </a:t>
            </a:r>
            <a:r>
              <a:rPr lang="ko-KR" altLang="en-US" sz="1600" spc="-5" dirty="0">
                <a:latin typeface="+mn-ea"/>
                <a:cs typeface="Malgun Gothic"/>
              </a:rPr>
              <a:t>디버깅 로그 추가</a:t>
            </a:r>
            <a:endParaRPr lang="en-US" altLang="ko-KR" sz="16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 err="1">
                <a:solidFill>
                  <a:srgbClr val="558ED5"/>
                </a:solidFill>
                <a:latin typeface="+mn-ea"/>
                <a:cs typeface="Malgun Gothic"/>
              </a:rPr>
              <a:t>모달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콘텐츠 클릭 시 이벤트 전파로 삭제 버튼 클릭이 </a:t>
            </a:r>
            <a:r>
              <a:rPr lang="ko-KR" altLang="en-US" spc="-5" dirty="0" err="1">
                <a:solidFill>
                  <a:srgbClr val="558ED5"/>
                </a:solidFill>
                <a:latin typeface="+mn-ea"/>
                <a:cs typeface="Malgun Gothic"/>
              </a:rPr>
              <a:t>가로채짐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600" spc="-5" dirty="0">
                <a:latin typeface="+mn-ea"/>
                <a:cs typeface="Malgun Gothic"/>
              </a:rPr>
              <a:t>해결</a:t>
            </a:r>
            <a:r>
              <a:rPr lang="en-US" altLang="ko-KR" sz="1600" spc="-5" dirty="0">
                <a:latin typeface="+mn-ea"/>
                <a:cs typeface="Malgun Gothic"/>
              </a:rPr>
              <a:t>: </a:t>
            </a:r>
            <a:r>
              <a:rPr lang="ko-KR" altLang="en-US" sz="1600" spc="-5" dirty="0" err="1">
                <a:latin typeface="+mn-ea"/>
                <a:cs typeface="Malgun Gothic"/>
              </a:rPr>
              <a:t>모달</a:t>
            </a:r>
            <a:r>
              <a:rPr lang="ko-KR" altLang="en-US" sz="1600" spc="-5" dirty="0">
                <a:latin typeface="+mn-ea"/>
                <a:cs typeface="Malgun Gothic"/>
              </a:rPr>
              <a:t> 콘텐츠 클릭 </a:t>
            </a:r>
            <a:r>
              <a:rPr lang="ko-KR" altLang="en-US" sz="1600" spc="-5" dirty="0" err="1">
                <a:latin typeface="+mn-ea"/>
                <a:cs typeface="Malgun Gothic"/>
              </a:rPr>
              <a:t>핸들러에서</a:t>
            </a:r>
            <a:r>
              <a:rPr lang="ko-KR" altLang="en-US" sz="1600" spc="-5" dirty="0">
                <a:latin typeface="+mn-ea"/>
                <a:cs typeface="Malgun Gothic"/>
              </a:rPr>
              <a:t> 삭제 버튼 클릭은 제외하도록 조건 추가</a:t>
            </a:r>
            <a:endParaRPr lang="en-US" altLang="ko-KR" sz="1600" spc="-5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데모영상">
            <a:hlinkClick r:id="" action="ppaction://media"/>
            <a:extLst>
              <a:ext uri="{FF2B5EF4-FFF2-40B4-BE49-F238E27FC236}">
                <a16:creationId xmlns:a16="http://schemas.microsoft.com/office/drawing/2014/main" id="{A792AEF5-256E-4063-8040-83AAE6107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497" y="1639746"/>
            <a:ext cx="8534400" cy="39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565FCF-04DF-4160-BD5F-F3AF1C5D0593}"/>
              </a:ext>
            </a:extLst>
          </p:cNvPr>
          <p:cNvSpPr txBox="1"/>
          <p:nvPr/>
        </p:nvSpPr>
        <p:spPr>
          <a:xfrm>
            <a:off x="574040" y="1124817"/>
            <a:ext cx="8417560" cy="43736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프로젝트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기대효과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  <a:cs typeface="Gulim"/>
              </a:rPr>
              <a:t>행동 교정</a:t>
            </a:r>
            <a:endParaRPr lang="en-US" altLang="ko-KR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자신이 언제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얼마나 자주 스마트폰을 사용하는지 인지하게 되어 습관 개선에  도움을 줄 수 있음</a:t>
            </a:r>
            <a:endParaRPr lang="en-US" altLang="ko-KR" sz="1600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b="1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b="1" dirty="0">
                <a:latin typeface="+mn-ea"/>
                <a:cs typeface="Gulim"/>
              </a:rPr>
              <a:t>데이터 기반 관리</a:t>
            </a:r>
            <a:endParaRPr lang="en-US" altLang="ko-KR" sz="1800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학부모나 관리자가 자녀</a:t>
            </a:r>
            <a:r>
              <a:rPr lang="en-US" altLang="ko-KR" sz="1600" dirty="0">
                <a:latin typeface="+mn-ea"/>
                <a:cs typeface="Gulim"/>
              </a:rPr>
              <a:t>/</a:t>
            </a:r>
            <a:r>
              <a:rPr lang="ko-KR" altLang="en-US" sz="1600" dirty="0">
                <a:latin typeface="+mn-ea"/>
                <a:cs typeface="Gulim"/>
              </a:rPr>
              <a:t>직원의 학습태도나 근태를 실시간 감지하지 않고도 사후 리포트로 확인 가능</a:t>
            </a:r>
            <a:endParaRPr lang="en-US" altLang="ko-KR" sz="1600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b="1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  <a:cs typeface="Gulim"/>
              </a:rPr>
              <a:t>확장성</a:t>
            </a:r>
            <a:endParaRPr lang="en-US" altLang="ko-KR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오픈소스 배포 및 시스템의 명확한 분리를 통해 </a:t>
            </a:r>
            <a:r>
              <a:rPr lang="en-US" altLang="ko-KR" sz="1600" dirty="0">
                <a:latin typeface="+mn-ea"/>
                <a:cs typeface="Gulim"/>
              </a:rPr>
              <a:t>‘</a:t>
            </a:r>
            <a:r>
              <a:rPr lang="ko-KR" altLang="en-US" sz="1600" dirty="0">
                <a:latin typeface="+mn-ea"/>
                <a:cs typeface="Gulim"/>
              </a:rPr>
              <a:t>졸음 감지 앱</a:t>
            </a:r>
            <a:r>
              <a:rPr lang="en-US" altLang="ko-KR" sz="1600" dirty="0">
                <a:latin typeface="+mn-ea"/>
                <a:cs typeface="Gulim"/>
              </a:rPr>
              <a:t>’ </a:t>
            </a:r>
            <a:r>
              <a:rPr lang="ko-KR" altLang="en-US" sz="1600" dirty="0">
                <a:latin typeface="+mn-ea"/>
                <a:cs typeface="Gulim"/>
              </a:rPr>
              <a:t>등으로 확장 가능</a:t>
            </a:r>
            <a:endParaRPr lang="en-US" altLang="ko-KR" sz="1800" b="1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latin typeface="+mn-ea"/>
                <a:cs typeface="Malgun Gothic"/>
              </a:rPr>
              <a:t>https://sodlfmag.pythonanywhere.com/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spc="-5" dirty="0">
                <a:latin typeface="+mn-ea"/>
                <a:cs typeface="Malgun Gothic"/>
              </a:rPr>
              <a:t>https://github.com/sodlfmag/smart-focus-manager</a:t>
            </a:r>
            <a:r>
              <a:rPr lang="ko-KR" altLang="en-US" i="1" dirty="0">
                <a:latin typeface="+mn-ea"/>
                <a:cs typeface="Gulim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4958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</a:rPr>
              <a:t>YoloV5 pretrained model </a:t>
            </a:r>
            <a:r>
              <a:rPr lang="ko-KR" altLang="en-US" dirty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 err="1">
                <a:latin typeface="+mn-ea"/>
              </a:rPr>
              <a:t>Ms</a:t>
            </a:r>
            <a:r>
              <a:rPr lang="en-US" altLang="ko-KR" dirty="0">
                <a:latin typeface="+mn-ea"/>
              </a:rPr>
              <a:t> coco </a:t>
            </a:r>
            <a:r>
              <a:rPr lang="ko-KR" altLang="en-US" dirty="0">
                <a:latin typeface="+mn-ea"/>
              </a:rPr>
              <a:t>훈련데이터 기준 검출 객체 </a:t>
            </a:r>
            <a:r>
              <a:rPr lang="en-US" altLang="ko-KR" dirty="0">
                <a:latin typeface="+mn-ea"/>
              </a:rPr>
              <a:t>(Classes) : 80</a:t>
            </a:r>
            <a:r>
              <a:rPr lang="ko-KR" altLang="en-US" dirty="0">
                <a:latin typeface="+mn-ea"/>
              </a:rPr>
              <a:t>가지 객체 검출 기능</a:t>
            </a:r>
            <a:endParaRPr lang="en-US" altLang="ko-KR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</a:rPr>
              <a:t>한 종류의 객체를 동일한 객체로 가능한 </a:t>
            </a:r>
            <a:r>
              <a:rPr lang="en-US" altLang="ko-KR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게시를 위한 </a:t>
            </a:r>
            <a:r>
              <a:rPr lang="en-US" altLang="ko-Kore-KR" dirty="0">
                <a:latin typeface="+mn-ea"/>
                <a:cs typeface="Gulim"/>
              </a:rPr>
              <a:t>HTTP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 err="1">
                <a:latin typeface="+mn-ea"/>
                <a:cs typeface="Gulim"/>
              </a:rPr>
              <a:t>Restfull</a:t>
            </a:r>
            <a:r>
              <a:rPr lang="en-US" altLang="ko-KR" dirty="0">
                <a:latin typeface="+mn-ea"/>
                <a:cs typeface="Gulim"/>
              </a:rPr>
              <a:t> API </a:t>
            </a:r>
            <a:r>
              <a:rPr lang="ko-KR" altLang="en-US" dirty="0">
                <a:latin typeface="+mn-ea"/>
                <a:cs typeface="Gulim"/>
              </a:rPr>
              <a:t>사용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공통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10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</a:rPr>
              <a:t>사용자 보안 기능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보안키를 이용한 로그인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공통</a:t>
            </a:r>
            <a:r>
              <a:rPr lang="en-US" altLang="ko-KR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</a:rPr>
              <a:t>Image</a:t>
            </a:r>
            <a:r>
              <a:rPr lang="en-US" altLang="ko-KR" dirty="0">
                <a:latin typeface="+mn-ea"/>
                <a:cs typeface="Gulim"/>
              </a:rPr>
              <a:t> </a:t>
            </a:r>
            <a:r>
              <a:rPr lang="en-US" altLang="ko-KR" dirty="0">
                <a:latin typeface="+mn-ea"/>
              </a:rPr>
              <a:t>Blog</a:t>
            </a:r>
            <a:r>
              <a:rPr lang="en-US" altLang="ko-KR" dirty="0">
                <a:latin typeface="+mn-ea"/>
                <a:cs typeface="Gulim"/>
              </a:rPr>
              <a:t> </a:t>
            </a:r>
            <a:r>
              <a:rPr lang="ko-KR" altLang="en-US" dirty="0">
                <a:latin typeface="+mn-ea"/>
                <a:cs typeface="Gulim"/>
              </a:rPr>
              <a:t>및 </a:t>
            </a:r>
            <a:r>
              <a:rPr lang="ko-KR" altLang="en-US" dirty="0">
                <a:latin typeface="+mn-ea"/>
              </a:rPr>
              <a:t>관리</a:t>
            </a:r>
            <a:r>
              <a:rPr lang="ko-KR" altLang="en-US" dirty="0">
                <a:latin typeface="+mn-ea"/>
                <a:cs typeface="Gulim"/>
              </a:rPr>
              <a:t> 기능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</a:rPr>
              <a:t>공통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일부 확장 기능 가능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게시를 위한 </a:t>
            </a:r>
            <a:r>
              <a:rPr lang="en-US" dirty="0">
                <a:latin typeface="+mn-ea"/>
                <a:cs typeface="Gulim"/>
              </a:rPr>
              <a:t>HTTP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 err="1">
                <a:latin typeface="+mn-ea"/>
                <a:cs typeface="Gulim"/>
              </a:rPr>
              <a:t>Restfull</a:t>
            </a:r>
            <a:r>
              <a:rPr lang="en-US" altLang="ko-KR" dirty="0">
                <a:latin typeface="+mn-ea"/>
                <a:cs typeface="Gulim"/>
              </a:rPr>
              <a:t> API </a:t>
            </a:r>
            <a:r>
              <a:rPr lang="ko-KR" altLang="en-US" dirty="0">
                <a:latin typeface="+mn-ea"/>
                <a:cs typeface="Gulim"/>
              </a:rPr>
              <a:t>제공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공통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Image</a:t>
            </a:r>
            <a:r>
              <a:rPr lang="ko-KR" altLang="en-US" dirty="0">
                <a:latin typeface="+mn-ea"/>
                <a:cs typeface="Gulim"/>
              </a:rPr>
              <a:t> 목록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획득을 위한 </a:t>
            </a:r>
            <a:r>
              <a:rPr lang="en-US" altLang="ko-Kore-KR" dirty="0">
                <a:latin typeface="+mn-ea"/>
                <a:cs typeface="Gulim"/>
              </a:rPr>
              <a:t>HTTP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 err="1">
                <a:latin typeface="+mn-ea"/>
                <a:cs typeface="Gulim"/>
              </a:rPr>
              <a:t>Restfull</a:t>
            </a:r>
            <a:r>
              <a:rPr lang="en-US" altLang="ko-KR" dirty="0">
                <a:latin typeface="+mn-ea"/>
                <a:cs typeface="Gulim"/>
              </a:rPr>
              <a:t> API </a:t>
            </a:r>
            <a:r>
              <a:rPr lang="ko-KR" altLang="en-US" dirty="0">
                <a:latin typeface="+mn-ea"/>
                <a:cs typeface="Gulim"/>
              </a:rPr>
              <a:t>제공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신규 추가 필요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10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ore-KR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Image list view </a:t>
            </a:r>
            <a:r>
              <a:rPr lang="ko-KR" altLang="en-US" dirty="0">
                <a:latin typeface="+mn-ea"/>
                <a:cs typeface="Gulim"/>
              </a:rPr>
              <a:t>기능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공통 기능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개별 제안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Image</a:t>
            </a:r>
            <a:r>
              <a:rPr lang="ko-KR" altLang="en-US" dirty="0">
                <a:latin typeface="+mn-ea"/>
                <a:cs typeface="Gulim"/>
              </a:rPr>
              <a:t> 목록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획득을 위한 </a:t>
            </a:r>
            <a:r>
              <a:rPr lang="en-US" altLang="ko-Kore-KR" dirty="0">
                <a:latin typeface="+mn-ea"/>
                <a:cs typeface="Gulim"/>
              </a:rPr>
              <a:t>HTTP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 err="1">
                <a:latin typeface="+mn-ea"/>
                <a:cs typeface="Gulim"/>
              </a:rPr>
              <a:t>Restfull</a:t>
            </a:r>
            <a:r>
              <a:rPr lang="en-US" altLang="ko-KR" dirty="0">
                <a:latin typeface="+mn-ea"/>
                <a:cs typeface="Gulim"/>
              </a:rPr>
              <a:t> API </a:t>
            </a:r>
            <a:r>
              <a:rPr lang="ko-KR" altLang="en-US" dirty="0">
                <a:latin typeface="+mn-ea"/>
                <a:cs typeface="Gulim"/>
              </a:rPr>
              <a:t>사용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신규 추가 필요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공통기능 및 추가기능을 활용한 사용자 시나리오 및 </a:t>
            </a:r>
            <a:r>
              <a:rPr lang="en-US" altLang="ko-KR" dirty="0">
                <a:latin typeface="+mn-ea"/>
                <a:cs typeface="Gulim"/>
              </a:rPr>
              <a:t>UI </a:t>
            </a:r>
            <a:r>
              <a:rPr lang="ko-KR" altLang="en-US" dirty="0">
                <a:latin typeface="+mn-ea"/>
                <a:cs typeface="Gulim"/>
              </a:rPr>
              <a:t>제공</a:t>
            </a:r>
            <a:r>
              <a:rPr lang="en-US" altLang="ko-KR" dirty="0">
                <a:latin typeface="+mn-ea"/>
                <a:cs typeface="Gulim"/>
              </a:rPr>
              <a:t> (</a:t>
            </a:r>
            <a:r>
              <a:rPr lang="ko-KR" altLang="en-US" dirty="0">
                <a:latin typeface="+mn-ea"/>
                <a:cs typeface="Gulim"/>
              </a:rPr>
              <a:t>신규 추가 필요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62880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1950DD-DA28-4F53-98C8-487E14B9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24000"/>
            <a:ext cx="8458200" cy="45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2610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프로젝트 목적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b="1" dirty="0" err="1">
                <a:latin typeface="+mn-ea"/>
                <a:cs typeface="Gulim"/>
              </a:rPr>
              <a:t>학습／업무</a:t>
            </a:r>
            <a:r>
              <a:rPr lang="ko-KR" altLang="en-US" sz="1800" b="1" dirty="0">
                <a:latin typeface="+mn-ea"/>
                <a:cs typeface="Gulim"/>
              </a:rPr>
              <a:t> 효율성 증대</a:t>
            </a:r>
            <a:endParaRPr lang="en-US" altLang="ko-KR" sz="1800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사용자가 자신의 집중 패턴과 방해 요소를 시각적으로 확인함으로써 능동적인 행동 교정을 유도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b="1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b="1" dirty="0" err="1">
                <a:latin typeface="+mn-ea"/>
                <a:cs typeface="Gulim"/>
              </a:rPr>
              <a:t>비대면</a:t>
            </a:r>
            <a:r>
              <a:rPr lang="ko-KR" altLang="en-US" sz="1800" b="1" dirty="0">
                <a:latin typeface="+mn-ea"/>
                <a:cs typeface="Gulim"/>
              </a:rPr>
              <a:t> 환경의 자기주도 관리</a:t>
            </a:r>
            <a:endParaRPr lang="en-US" altLang="ko-KR" sz="1800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관리자가 없는 재택근무나 독학 환경에서도 </a:t>
            </a:r>
            <a:r>
              <a:rPr lang="en-US" altLang="ko-KR" sz="1600" dirty="0">
                <a:latin typeface="+mn-ea"/>
                <a:cs typeface="Gulim"/>
              </a:rPr>
              <a:t>AI</a:t>
            </a:r>
            <a:r>
              <a:rPr lang="ko-KR" altLang="en-US" sz="1600" dirty="0">
                <a:latin typeface="+mn-ea"/>
                <a:cs typeface="Gulim"/>
              </a:rPr>
              <a:t>가 보조 관리자 역할을 수행해 건강한 긴장감을 유지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b="1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  <a:cs typeface="Gulim"/>
              </a:rPr>
              <a:t>객관적 데이터 확보</a:t>
            </a:r>
            <a:endParaRPr lang="en-US" altLang="ko-KR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600" dirty="0">
                <a:latin typeface="+mn-ea"/>
                <a:cs typeface="Gulim"/>
              </a:rPr>
              <a:t>“</a:t>
            </a:r>
            <a:r>
              <a:rPr lang="ko-KR" altLang="en-US" sz="1600" dirty="0">
                <a:latin typeface="+mn-ea"/>
                <a:cs typeface="Gulim"/>
              </a:rPr>
              <a:t>오늘 열심히 했다</a:t>
            </a:r>
            <a:r>
              <a:rPr lang="en-US" altLang="ko-KR" sz="1600" dirty="0">
                <a:latin typeface="+mn-ea"/>
                <a:cs typeface="Gulim"/>
              </a:rPr>
              <a:t>”</a:t>
            </a:r>
            <a:r>
              <a:rPr lang="ko-KR" altLang="en-US" sz="1600" dirty="0">
                <a:latin typeface="+mn-ea"/>
                <a:cs typeface="Gulim"/>
              </a:rPr>
              <a:t>는 주관적 느낌이 아닌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실제 착석 시간과 딴짓 횟수를 데이터로 기록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b="1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499113F-C828-422A-8EA3-47D60D43DE69}"/>
              </a:ext>
            </a:extLst>
          </p:cNvPr>
          <p:cNvSpPr txBox="1"/>
          <p:nvPr/>
        </p:nvSpPr>
        <p:spPr>
          <a:xfrm>
            <a:off x="574040" y="1124817"/>
            <a:ext cx="8080375" cy="5076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프로젝트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필요성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  <a:cs typeface="Gulim"/>
              </a:rPr>
              <a:t>스마트폰 의존도 문제</a:t>
            </a:r>
            <a:endParaRPr lang="en-US" altLang="ko-KR" sz="1800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학습이나 업무 중 무의식적인 스마트폰 사용이 집중력을 저해하는 가장 큰 요소이다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b="1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b="1" dirty="0">
                <a:latin typeface="+mn-ea"/>
                <a:cs typeface="Gulim"/>
              </a:rPr>
              <a:t>기존 타이머 앱의 한계</a:t>
            </a:r>
            <a:endParaRPr lang="en-US" altLang="ko-KR" sz="1800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기존 타이머 앱은 사용자가 직접 다뤄야 하고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타이머 동작 시간 동안 실제로 집중하는지 확인하는 데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한계점이 있음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b="1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  <a:cs typeface="Gulim"/>
              </a:rPr>
              <a:t>자동화된 기록의 필요성</a:t>
            </a:r>
            <a:endParaRPr lang="en-US" altLang="ko-KR" b="1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별도의 조작 없이 카메라 앞에 앉는 것만으로 학습 시간이 기록되고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딴짓 시간이 기록되는 </a:t>
            </a:r>
            <a:r>
              <a:rPr lang="ko-KR" altLang="en-US" sz="1600" dirty="0" err="1">
                <a:latin typeface="+mn-ea"/>
                <a:cs typeface="Gulim"/>
              </a:rPr>
              <a:t>무자각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로딩 시스템이 필요함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b="1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15919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43538"/>
              </p:ext>
            </p:extLst>
          </p:nvPr>
        </p:nvGraphicFramePr>
        <p:xfrm>
          <a:off x="457200" y="1066800"/>
          <a:ext cx="8991600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소스 파일명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함수 또는 </a:t>
                      </a:r>
                      <a:r>
                        <a:rPr lang="en-US" altLang="ko-KR" sz="900" dirty="0"/>
                        <a:t>class</a:t>
                      </a:r>
                      <a:r>
                        <a:rPr lang="ko-KR" altLang="en-US" sz="900" dirty="0"/>
                        <a:t>명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1. Edge System(Python </a:t>
                      </a:r>
                      <a:r>
                        <a:rPr lang="ko-KR" altLang="en-US" sz="900" dirty="0"/>
                        <a:t>기반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공통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1-1. YoloV5 pretrained model </a:t>
                      </a:r>
                      <a:r>
                        <a:rPr lang="ko-KR" altLang="en-US" sz="900" dirty="0"/>
                        <a:t>사용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대체 가능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weights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파라미터로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yolov5s.pt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1-2. </a:t>
                      </a:r>
                      <a:r>
                        <a:rPr lang="en" altLang="ko-KR" sz="900" dirty="0" err="1"/>
                        <a:t>Ms</a:t>
                      </a:r>
                      <a:r>
                        <a:rPr lang="en" altLang="ko-KR" sz="900" dirty="0"/>
                        <a:t> coco </a:t>
                      </a:r>
                      <a:r>
                        <a:rPr lang="ko-KR" altLang="en-US" sz="900" dirty="0"/>
                        <a:t>훈련데이터 기준 검출 객체 </a:t>
                      </a:r>
                      <a:r>
                        <a:rPr lang="en-US" altLang="ko-KR" sz="900" dirty="0"/>
                        <a:t>(</a:t>
                      </a:r>
                      <a:r>
                        <a:rPr lang="en" altLang="ko-KR" sz="900" dirty="0"/>
                        <a:t>Classes) : 80</a:t>
                      </a:r>
                      <a:r>
                        <a:rPr lang="ko-KR" altLang="en-US" sz="900" dirty="0"/>
                        <a:t>가지 객체 검출 기능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대체 가능 함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data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파라미터로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coco128.yaml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classes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파라미터로 필터링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(Person=0, Cell Phone=67)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1-3. </a:t>
                      </a:r>
                      <a:r>
                        <a:rPr lang="ko-KR" altLang="en-US" sz="900" dirty="0"/>
                        <a:t>한 종류의 객체를 동일한 객체로 가능한 </a:t>
                      </a:r>
                      <a:r>
                        <a:rPr lang="en" altLang="ko-KR" sz="900" dirty="0"/>
                        <a:t>Change Detection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대체 가능 함</a:t>
                      </a:r>
                      <a:r>
                        <a:rPr lang="en-US" altLang="ko-KR" sz="900" b="1" dirty="0"/>
                        <a:t>)</a:t>
                      </a:r>
                      <a:endParaRPr lang="en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determine_state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add()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1-4. </a:t>
                      </a:r>
                      <a:r>
                        <a:rPr lang="ko-KR" altLang="en-US" sz="900" dirty="0"/>
                        <a:t>게시를 위한 </a:t>
                      </a:r>
                      <a:r>
                        <a:rPr lang="en" altLang="ko-KR" sz="900" dirty="0"/>
                        <a:t>HTTP </a:t>
                      </a:r>
                      <a:r>
                        <a:rPr lang="en" altLang="ko-KR" sz="900" dirty="0" err="1"/>
                        <a:t>Restfull</a:t>
                      </a:r>
                      <a:r>
                        <a:rPr lang="en" altLang="ko-KR" sz="900" dirty="0"/>
                        <a:t> API </a:t>
                      </a:r>
                      <a:r>
                        <a:rPr lang="ko-KR" altLang="en-US" sz="900" dirty="0"/>
                        <a:t>사용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공통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ChangeDetection.send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requests.post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1-5. </a:t>
                      </a:r>
                      <a:r>
                        <a:rPr lang="ko-KR" altLang="en-US" sz="900" dirty="0"/>
                        <a:t>기타 추가기능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더 있을 경우 아래 표 추가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후속 페이지 별도 표에 기재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2. Service System(Python, Django </a:t>
                      </a:r>
                      <a:r>
                        <a:rPr lang="ko-KR" altLang="en-US" sz="900" dirty="0"/>
                        <a:t>기반</a:t>
                      </a:r>
                      <a:r>
                        <a:rPr lang="en-US" altLang="ko-KR" sz="900" dirty="0"/>
                        <a:t>, </a:t>
                      </a:r>
                      <a:r>
                        <a:rPr lang="en" altLang="ko-KR" sz="900" dirty="0" err="1"/>
                        <a:t>Pythonanywhere</a:t>
                      </a:r>
                      <a:r>
                        <a:rPr lang="en" altLang="ko-KR" sz="900" dirty="0"/>
                        <a:t> </a:t>
                      </a:r>
                      <a:r>
                        <a:rPr lang="ko-KR" altLang="en-US" sz="900" dirty="0"/>
                        <a:t>클라우드상 서비스 구동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일부 확장 기능 가능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2-1. </a:t>
                      </a:r>
                      <a:r>
                        <a:rPr lang="ko-KR" altLang="en-US" sz="900" dirty="0"/>
                        <a:t>사용자 보안 기능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보안키를 이용한 로그인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공통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Django REST Framework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 사용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changedetection.py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헤더로 인증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2-2. Image Blog </a:t>
                      </a:r>
                      <a:r>
                        <a:rPr lang="ko-KR" altLang="en-US" sz="900" dirty="0"/>
                        <a:t>및 관리 기능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공통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일부 확장 기능 가능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blog/models.py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blog/views.py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post_list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post_detail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post_new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post_edit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2-3. </a:t>
                      </a:r>
                      <a:r>
                        <a:rPr lang="ko-KR" altLang="en-US" sz="900" dirty="0"/>
                        <a:t>게시를 위한 </a:t>
                      </a:r>
                      <a:r>
                        <a:rPr lang="en" altLang="ko-KR" sz="900" dirty="0"/>
                        <a:t>HTTP </a:t>
                      </a:r>
                      <a:r>
                        <a:rPr lang="en" altLang="ko-KR" sz="900" dirty="0" err="1"/>
                        <a:t>Restfull</a:t>
                      </a:r>
                      <a:r>
                        <a:rPr lang="en" altLang="ko-KR" sz="900" dirty="0"/>
                        <a:t> API </a:t>
                      </a:r>
                      <a:r>
                        <a:rPr lang="ko-KR" altLang="en-US" sz="900" dirty="0"/>
                        <a:t>제공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공통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BlogImages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ViewSet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ModelViewSet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PostSerializer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2-4. Image </a:t>
                      </a:r>
                      <a:r>
                        <a:rPr lang="ko-KR" altLang="en-US" sz="900" dirty="0"/>
                        <a:t>목록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획득을 위한 </a:t>
                      </a:r>
                      <a:r>
                        <a:rPr lang="en" altLang="ko-KR" sz="900" dirty="0"/>
                        <a:t>HTTP </a:t>
                      </a:r>
                      <a:r>
                        <a:rPr lang="en" altLang="ko-KR" sz="900" dirty="0" err="1"/>
                        <a:t>Restfull</a:t>
                      </a:r>
                      <a:r>
                        <a:rPr lang="en" altLang="ko-KR" sz="900" dirty="0"/>
                        <a:t> API </a:t>
                      </a:r>
                      <a:r>
                        <a:rPr lang="ko-KR" altLang="en-US" sz="900" dirty="0"/>
                        <a:t>제공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신규 추가 필요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BlogImages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ViewSet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list()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액션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지원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2-5. </a:t>
                      </a:r>
                      <a:r>
                        <a:rPr lang="ko-KR" altLang="en-US" sz="900" dirty="0"/>
                        <a:t>기타 추가 기능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더 있을 경우 아래 표 추가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후속 페이지 별도 표에 기재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3. Client System(Android, Native App, </a:t>
                      </a:r>
                      <a:r>
                        <a:rPr lang="ko-KR" altLang="en-US" sz="900" dirty="0"/>
                        <a:t>개별 제안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3.1. Image list view </a:t>
                      </a:r>
                      <a:r>
                        <a:rPr lang="ko-KR" altLang="en-US" sz="900" dirty="0"/>
                        <a:t>기능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공통 기능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개별 제안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ImageAdapter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 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(ImageAdapter.java)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900" dirty="0"/>
                        <a:t>3.2. Image </a:t>
                      </a:r>
                      <a:r>
                        <a:rPr lang="ko-KR" altLang="en-US" sz="900" dirty="0"/>
                        <a:t>목록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획득을 위한 </a:t>
                      </a:r>
                      <a:r>
                        <a:rPr lang="en" altLang="ko-KR" sz="900" dirty="0"/>
                        <a:t>HTTP </a:t>
                      </a:r>
                      <a:r>
                        <a:rPr lang="en" altLang="ko-KR" sz="900" dirty="0" err="1"/>
                        <a:t>Restfull</a:t>
                      </a:r>
                      <a:r>
                        <a:rPr lang="en" altLang="ko-KR" sz="900" dirty="0"/>
                        <a:t> API </a:t>
                      </a:r>
                      <a:r>
                        <a:rPr lang="ko-KR" altLang="en-US" sz="900" dirty="0"/>
                        <a:t>사용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신규 추가 필요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CloadImage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AsyncTask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doInBackground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메서드에서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HttpURLConnection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3.3. </a:t>
                      </a:r>
                      <a:r>
                        <a:rPr lang="ko-KR" altLang="en-US" sz="900" dirty="0"/>
                        <a:t>공통기능 및 추가기능을 활용한 사용자 시나리오 및 </a:t>
                      </a:r>
                      <a:r>
                        <a:rPr lang="en" altLang="ko-KR" sz="900" dirty="0"/>
                        <a:t>UI </a:t>
                      </a:r>
                      <a:r>
                        <a:rPr lang="ko-KR" altLang="en-US" sz="900" dirty="0"/>
                        <a:t>제공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신규 추가 필요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전체 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구성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updateDashboard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 대시보드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applyDateFilter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날짜 필터링 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-US" altLang="ko-KR" sz="9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SwipeRefreshLayout</a:t>
                      </a:r>
                      <a:r>
                        <a:rPr lang="en-US" altLang="ko-KR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Pull-to-Refresh </a:t>
                      </a:r>
                      <a:r>
                        <a:rPr lang="ko-KR" altLang="en-US" sz="9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3-4. </a:t>
                      </a:r>
                      <a:r>
                        <a:rPr lang="ko-KR" altLang="en-US" sz="9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후속 페이지 별도 표에 기재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r>
              <a:rPr lang="en-US" altLang="ko-KR" sz="2000" dirty="0">
                <a:solidFill>
                  <a:schemeClr val="accent1"/>
                </a:solidFill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</a:rPr>
              <a:t>추가기능</a:t>
            </a:r>
            <a:r>
              <a:rPr lang="en-US" altLang="ko-KR" sz="2000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49536"/>
              </p:ext>
            </p:extLst>
          </p:nvPr>
        </p:nvGraphicFramePr>
        <p:xfrm>
          <a:off x="574040" y="1524000"/>
          <a:ext cx="89916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상태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폴링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 간격으로 서버 상태 확인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launcher.py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get_server_status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1-2. detect.py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생명주기 관리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상태에 따라 자동 실행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launcher.py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is_process_running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2-1.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원격 제어 모델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(Singleton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패턴으로 시스템 상태 관리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blog/models.py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SystemControl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get_instance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상태 조회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변경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(GET/POST 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/status/)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status_view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검출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객체별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통계 제공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BlogImages.stats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 상태 확인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 시작 시 서버 상태 조회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checkSystemStatus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CheckStatusTask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원격 제어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스위치로 시스템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START/STOP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제어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onSystemControlToggle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ControlSystemTask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날짜 필터링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필터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커스텀 날짜 범위 필터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applyDateFilter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applyQuickFilter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showDateFilterDialog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 대시보드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(Focus/Distracted/Away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 및 집중시간 비율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updateDashboard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19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별 동작 요약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2BF75-8B13-485C-9B0B-9A487E2A4A24}"/>
              </a:ext>
            </a:extLst>
          </p:cNvPr>
          <p:cNvSpPr txBox="1"/>
          <p:nvPr/>
        </p:nvSpPr>
        <p:spPr>
          <a:xfrm>
            <a:off x="838200" y="1449422"/>
            <a:ext cx="8305800" cy="45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Edge System(PC + Webcam + YOLOv5)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역할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실시간 영상 분석 및 이벤트 트리거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핵심 로직</a:t>
            </a:r>
            <a:r>
              <a:rPr lang="en-US" altLang="ko-KR" sz="1600" b="1" dirty="0"/>
              <a:t>(State Machine)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상태 정의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Focus(</a:t>
            </a:r>
            <a:r>
              <a:rPr lang="ko-KR" altLang="en-US" sz="1600" dirty="0"/>
              <a:t>집중</a:t>
            </a:r>
            <a:r>
              <a:rPr lang="en-US" altLang="ko-KR" sz="1600" dirty="0"/>
              <a:t>): ‘person’ </a:t>
            </a:r>
            <a:r>
              <a:rPr lang="ko-KR" altLang="en-US" sz="1600" dirty="0"/>
              <a:t>감지 </a:t>
            </a:r>
            <a:r>
              <a:rPr lang="en-US" altLang="ko-KR" sz="1600" dirty="0"/>
              <a:t>+ ‘cell phone </a:t>
            </a:r>
            <a:r>
              <a:rPr lang="ko-KR" altLang="en-US" sz="1600" dirty="0"/>
              <a:t>없음</a:t>
            </a:r>
            <a:r>
              <a:rPr lang="en-US" altLang="ko-KR" sz="1600" dirty="0"/>
              <a:t>‘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Distracted(</a:t>
            </a:r>
            <a:r>
              <a:rPr lang="ko-KR" altLang="en-US" sz="1600" dirty="0"/>
              <a:t>딴짓</a:t>
            </a:r>
            <a:r>
              <a:rPr lang="en-US" altLang="ko-KR" sz="1600" dirty="0"/>
              <a:t>): ‘person’ </a:t>
            </a:r>
            <a:r>
              <a:rPr lang="ko-KR" altLang="en-US" sz="1600" dirty="0"/>
              <a:t>감지 </a:t>
            </a:r>
            <a:r>
              <a:rPr lang="en-US" altLang="ko-KR" sz="1600" dirty="0"/>
              <a:t>+ ‘cell phone’ </a:t>
            </a:r>
            <a:r>
              <a:rPr lang="ko-KR" altLang="en-US" sz="1600" dirty="0"/>
              <a:t>감지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Away(</a:t>
            </a:r>
            <a:r>
              <a:rPr lang="ko-KR" altLang="en-US" sz="1600" dirty="0"/>
              <a:t>부재</a:t>
            </a:r>
            <a:r>
              <a:rPr lang="en-US" altLang="ko-KR" sz="1600" dirty="0"/>
              <a:t>): person </a:t>
            </a:r>
            <a:r>
              <a:rPr lang="ko-KR" altLang="en-US" sz="1600" dirty="0"/>
              <a:t>감지 </a:t>
            </a:r>
            <a:r>
              <a:rPr lang="en-US" altLang="ko-KR" sz="1600" dirty="0"/>
              <a:t>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Change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Detection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이전 프레임과 현재 프레임의 상태가 변할 경우만 이미지를 </a:t>
            </a:r>
            <a:r>
              <a:rPr lang="ko-KR" altLang="en-US" sz="1600" dirty="0" err="1"/>
              <a:t>캡쳐하여</a:t>
            </a:r>
            <a:r>
              <a:rPr lang="ko-KR" altLang="en-US" sz="1600" dirty="0"/>
              <a:t> 서버로 전송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 절약 및 핵심 이벤트 기록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 전송</a:t>
            </a: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POST /</a:t>
            </a:r>
            <a:r>
              <a:rPr lang="en-US" altLang="ko-KR" sz="1600" dirty="0" err="1"/>
              <a:t>api_root</a:t>
            </a:r>
            <a:r>
              <a:rPr lang="en-US" altLang="ko-KR" sz="1600" dirty="0"/>
              <a:t>/Post/</a:t>
            </a:r>
            <a:r>
              <a:rPr lang="ko-KR" altLang="en-US" sz="1600" dirty="0"/>
              <a:t> 를 통해 </a:t>
            </a:r>
            <a:r>
              <a:rPr lang="en-US" altLang="ko-KR" sz="1600" dirty="0"/>
              <a:t>Title</a:t>
            </a:r>
            <a:r>
              <a:rPr lang="ko-KR" altLang="en-US" sz="1600" dirty="0"/>
              <a:t>에 상태 태그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‘Distracted’)</a:t>
            </a:r>
            <a:r>
              <a:rPr lang="ko-KR" altLang="en-US" sz="1600" dirty="0"/>
              <a:t>를 추가해 전송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20428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4763</TotalTime>
  <Words>2691</Words>
  <Application>Microsoft Office PowerPoint</Application>
  <PresentationFormat>A4 용지(210x297mm)</PresentationFormat>
  <Paragraphs>338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Malgun Gothic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– 조건대비표(추가기능)</vt:lpstr>
      <vt:lpstr>기능</vt:lpstr>
      <vt:lpstr>기능</vt:lpstr>
      <vt:lpstr>기능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사용자 시나리오(Ui 구성)</vt:lpstr>
      <vt:lpstr>사용자 시나리오(Ui 구성)</vt:lpstr>
      <vt:lpstr>개발과정의 이슈(선택)</vt:lpstr>
      <vt:lpstr>데모(구동 동영상, mp4 동영상 파일을 추가 함)</vt:lpstr>
      <vt:lpstr>기대효과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asus</cp:lastModifiedBy>
  <cp:revision>82</cp:revision>
  <dcterms:created xsi:type="dcterms:W3CDTF">2020-06-08T19:34:44Z</dcterms:created>
  <dcterms:modified xsi:type="dcterms:W3CDTF">2025-12-18T17:40:46Z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